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5" r:id="rId17"/>
    <p:sldId id="274" r:id="rId18"/>
    <p:sldId id="276" r:id="rId19"/>
    <p:sldId id="270" r:id="rId20"/>
    <p:sldId id="271" r:id="rId21"/>
    <p:sldId id="272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9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4238d922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4238d922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4238d9220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4238d9220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4238d922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4238d922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4238d922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4238d9220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4238d9220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4238d9220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4238d9220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4238d9220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282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4238d9220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4238d9220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380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4238d9220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4238d9220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35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4238d9220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4238d9220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960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4238d922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4238d9220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4238d922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4238d922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4238d9220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4238d9220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4238d9220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4238d9220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4238d922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4238d922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4238d922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4238d922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4238d922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4238d922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4238d922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4238d922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4238d922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4238d922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4238d922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4238d922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4238d922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4238d922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olutiongames.com/mixed-reality-gam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hyperlink" Target="https://ebooks.iospress.nl/doi/10.3233/SHTI24070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Virtual /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Aumentada /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Diminuída /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Misturada /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Alternativa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6299600" y="3869325"/>
            <a:ext cx="28101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Alunos: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Guilherme Pedro Milani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Maurício Mafra Monnerat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Rafael Barbosa Kretzer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Diminuída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26" y="1808875"/>
            <a:ext cx="8200150" cy="30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32800" y="1995025"/>
            <a:ext cx="7457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É uma tecnologia capaz de retirar elementos específicos de uma captura de imagem em tempo real.</a:t>
            </a:r>
            <a:endParaRPr sz="1500"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Diminuída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t="2220" b="-2219"/>
          <a:stretch/>
        </p:blipFill>
        <p:spPr>
          <a:xfrm>
            <a:off x="1840325" y="2939300"/>
            <a:ext cx="5664575" cy="21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</a:t>
            </a:r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532800" y="1995025"/>
            <a:ext cx="4988100" cy="28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A imagem tem a sua resolução diminuída.</a:t>
            </a:r>
            <a:br>
              <a:rPr lang="pt-BR" sz="1500"/>
            </a:b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A área indesejada é apagada.</a:t>
            </a:r>
            <a:br>
              <a:rPr lang="pt-BR" sz="1500"/>
            </a:b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As redondezas da área indesejada são copiadas e borradas, tomando o seu lugar.</a:t>
            </a:r>
            <a:br>
              <a:rPr lang="pt-BR" sz="1500"/>
            </a:b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É restaurada a imagem para a sua resolução original</a:t>
            </a:r>
            <a:endParaRPr sz="1500"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Diminuída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375" y="563625"/>
            <a:ext cx="2450900" cy="21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375" y="2859125"/>
            <a:ext cx="2450900" cy="217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917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Um exemplo de projeto utilizando a realidade diminuída é o protótipo para remover pessoas do google street view.</a:t>
            </a: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Diminuída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700" y="610800"/>
            <a:ext cx="3064126" cy="44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Misturada</a:t>
            </a:r>
            <a:endParaRPr/>
          </a:p>
        </p:txBody>
      </p:sp>
      <p:pic>
        <p:nvPicPr>
          <p:cNvPr id="1026" name="Picture 2" descr="Porsche revoluciona manutenção automotiva nos EUA com tecnologia Microsoft  de realidade mista">
            <a:extLst>
              <a:ext uri="{FF2B5EF4-FFF2-40B4-BE49-F238E27FC236}">
                <a16:creationId xmlns:a16="http://schemas.microsoft.com/office/drawing/2014/main" id="{DD5D0F11-F5CD-0BEE-10D3-21C4A75FD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05" y="1425526"/>
            <a:ext cx="5259190" cy="345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é? (Classificação do nosso entendimento)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32800" y="1995025"/>
            <a:ext cx="7457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dirty="0"/>
              <a:t>É uma divisão da realidade virtual que combina ambientes do mundo real e virtual</a:t>
            </a:r>
            <a:endParaRPr sz="1500" dirty="0"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Realidade Misturada</a:t>
            </a:r>
            <a:endParaRPr dirty="0"/>
          </a:p>
        </p:txBody>
      </p:sp>
      <p:pic>
        <p:nvPicPr>
          <p:cNvPr id="2051" name="Picture 3" descr="O que é a realidade mista? - Mixed Reality | Microsoft Learn">
            <a:extLst>
              <a:ext uri="{FF2B5EF4-FFF2-40B4-BE49-F238E27FC236}">
                <a16:creationId xmlns:a16="http://schemas.microsoft.com/office/drawing/2014/main" id="{18AFC362-04D6-3063-F3BE-50B95D3A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29" y="2668572"/>
            <a:ext cx="6669741" cy="24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76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 para a Microsoft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32800" y="1995024"/>
            <a:ext cx="7457700" cy="2802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46050" indent="0" algn="ctr">
              <a:buNone/>
            </a:pPr>
            <a:r>
              <a:rPr lang="pt-BR" sz="20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“A realidade mista é um espectro de experiências imersivas, conectando e misturando mundos físico e digital em aplicações de realidade aumentada e realidade virtual. </a:t>
            </a:r>
            <a:r>
              <a:rPr lang="pt-BR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Em termos visuais, conceba a realidade mista como um espaço criativo que existe entre os extremos dos mundos físico e digital. As experiências vão desde a sobreposição de conteúdo virtual em objetos no mundo físico, como em aplicativos de realidade aumentada, até uma experiência totalmente imersiva onde o usuário não tem nenhuma entrada do mundo real, como na realidade virtual.”</a:t>
            </a:r>
          </a:p>
          <a:p>
            <a:pPr marL="146050" indent="0" algn="ctr">
              <a:buNone/>
            </a:pPr>
            <a:r>
              <a:rPr lang="pt-BR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https://learn.microsoft.com/pt-pt/training/modules/intro-to-mixed-reality/2-what</a:t>
            </a:r>
          </a:p>
          <a:p>
            <a:pPr marL="146050" indent="0" algn="ctr">
              <a:buNone/>
            </a:pPr>
            <a:endParaRPr lang="pt-BR" sz="20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133350" lvl="0" indent="0" algn="just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500" dirty="0"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Realidade Misturada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46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Possíveis noções</a:t>
            </a:r>
            <a:endParaRPr dirty="0"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Realidade Misturada</a:t>
            </a:r>
            <a:endParaRPr dirty="0"/>
          </a:p>
        </p:txBody>
      </p:sp>
      <p:sp>
        <p:nvSpPr>
          <p:cNvPr id="4" name="Google Shape;162;p23">
            <a:extLst>
              <a:ext uri="{FF2B5EF4-FFF2-40B4-BE49-F238E27FC236}">
                <a16:creationId xmlns:a16="http://schemas.microsoft.com/office/drawing/2014/main" id="{63ADBA90-EC82-DC1E-AD88-E7A7385DC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2800" y="1995025"/>
            <a:ext cx="7457700" cy="2845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dirty="0"/>
              <a:t>RM de acordo com o “contínuo de realidade-virtualidade” (</a:t>
            </a:r>
            <a:r>
              <a:rPr lang="pt-BR" sz="1500" dirty="0" err="1"/>
              <a:t>Milgran</a:t>
            </a:r>
            <a:r>
              <a:rPr lang="pt-BR" sz="1500" dirty="0"/>
              <a:t> e </a:t>
            </a:r>
            <a:r>
              <a:rPr lang="pt-BR" sz="1500" dirty="0" err="1"/>
              <a:t>Kishino</a:t>
            </a:r>
            <a:r>
              <a:rPr lang="pt-BR" sz="1500" dirty="0"/>
              <a:t>)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dirty="0"/>
              <a:t>RM como sinônimo de RA</a:t>
            </a:r>
          </a:p>
          <a:p>
            <a:pPr lvl="1" indent="-323850" algn="just">
              <a:buSzPts val="1500"/>
              <a:buChar char="●"/>
            </a:pPr>
            <a:r>
              <a:rPr lang="pt-BR" sz="1300" dirty="0"/>
              <a:t>Frase de </a:t>
            </a:r>
            <a:r>
              <a:rPr lang="en-US" sz="1300" dirty="0"/>
              <a:t>Alan B. Craig, </a:t>
            </a:r>
            <a:r>
              <a:rPr lang="en-US" sz="1300" dirty="0" err="1"/>
              <a:t>em</a:t>
            </a:r>
            <a:r>
              <a:rPr lang="en-US" sz="1300" dirty="0"/>
              <a:t> Understanding Augmented Reality, 2013 </a:t>
            </a:r>
            <a:r>
              <a:rPr lang="pt-BR" sz="1300" dirty="0"/>
              <a:t>“</a:t>
            </a:r>
            <a:r>
              <a:rPr lang="en-US" sz="1300" dirty="0"/>
              <a:t>all AR applications are mixed reality, but not all mixed reality applications are AR</a:t>
            </a:r>
            <a:r>
              <a:rPr lang="pt-BR" sz="1300" dirty="0"/>
              <a:t>”</a:t>
            </a:r>
          </a:p>
          <a:p>
            <a:pPr indent="-323850" algn="just">
              <a:buSzPts val="1500"/>
            </a:pPr>
            <a:r>
              <a:rPr lang="pt-BR" sz="1500" dirty="0"/>
              <a:t>RM como um tipo de colaboração para interação de usuários de AR e VR</a:t>
            </a:r>
          </a:p>
          <a:p>
            <a:pPr indent="-323850" algn="just">
              <a:buSzPts val="1500"/>
            </a:pPr>
            <a:r>
              <a:rPr lang="pt-BR" sz="1500" dirty="0"/>
              <a:t>RM como combinação de recursos de AR e VR</a:t>
            </a:r>
          </a:p>
          <a:p>
            <a:pPr indent="-323850" algn="just">
              <a:buSzPts val="1500"/>
            </a:pPr>
            <a:r>
              <a:rPr lang="pt-BR" sz="1500" dirty="0"/>
              <a:t>RM  como alinhamento entre ambientes reais e virtuais</a:t>
            </a:r>
          </a:p>
          <a:p>
            <a:pPr indent="-323850" algn="just">
              <a:buSzPts val="1500"/>
            </a:pPr>
            <a:r>
              <a:rPr lang="pt-BR" sz="1500" dirty="0"/>
              <a:t>RM como versão mais evoluída de tecnologias em RA</a:t>
            </a:r>
          </a:p>
        </p:txBody>
      </p:sp>
    </p:spTree>
    <p:extLst>
      <p:ext uri="{BB962C8B-B14F-4D97-AF65-F5344CB8AC3E}">
        <p14:creationId xmlns:p14="http://schemas.microsoft.com/office/powerpoint/2010/main" val="159501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Alternativa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Aplicações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524949" y="2073675"/>
            <a:ext cx="5230391" cy="26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 dirty="0">
                <a:hlinkClick r:id="rId3"/>
              </a:rPr>
              <a:t>Jogos</a:t>
            </a:r>
            <a:endParaRPr lang="pt-BR" sz="1500" b="1" dirty="0"/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 dirty="0">
                <a:hlinkClick r:id="rId4"/>
              </a:rPr>
              <a:t>Treinamentos médicos</a:t>
            </a:r>
            <a:br>
              <a:rPr lang="pt-BR" sz="1300" b="1" dirty="0"/>
            </a:br>
            <a:endParaRPr sz="1300" b="1" dirty="0"/>
          </a:p>
        </p:txBody>
      </p:sp>
      <p:pic>
        <p:nvPicPr>
          <p:cNvPr id="3074" name="Picture 2" descr="Spatial Ops bringing “pulse-pounding action” to Mixed Reality later this  year - PhoneArena">
            <a:extLst>
              <a:ext uri="{FF2B5EF4-FFF2-40B4-BE49-F238E27FC236}">
                <a16:creationId xmlns:a16="http://schemas.microsoft.com/office/drawing/2014/main" id="{B7BAE86B-6F41-8042-3D17-FD73CAA1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46" y="953284"/>
            <a:ext cx="4539927" cy="25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mixed reality applications are empowering the healthcare sector?">
            <a:extLst>
              <a:ext uri="{FF2B5EF4-FFF2-40B4-BE49-F238E27FC236}">
                <a16:creationId xmlns:a16="http://schemas.microsoft.com/office/drawing/2014/main" id="{F4342C15-2FE7-26E6-7B21-62FC68CA9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4" y="2704046"/>
            <a:ext cx="3563553" cy="226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407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Alternativa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875" y="1754550"/>
            <a:ext cx="6106500" cy="28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Virtual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8" y="1498268"/>
            <a:ext cx="7688699" cy="331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Alternativa</a:t>
            </a:r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524950" y="2073675"/>
            <a:ext cx="45555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É uma técnica narrativa e interativa que utiliza elementos da vida real e digital para criar uma experiência envolvente e imersiva.</a:t>
            </a:r>
            <a:endParaRPr sz="150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11150" algn="just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 sz="1500"/>
              <a:t>A RA utiliza o mundo real para interagir com elementos digitais criando universos criativos e únicos para o usuário explorar e interagir.</a:t>
            </a:r>
            <a:endParaRPr sz="1500"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850" y="2006250"/>
            <a:ext cx="3758750" cy="215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Alternativa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body" idx="1"/>
          </p:nvPr>
        </p:nvSpPr>
        <p:spPr>
          <a:xfrm>
            <a:off x="524950" y="2073675"/>
            <a:ext cx="3549000" cy="26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Jogos e Entretenimento</a:t>
            </a:r>
            <a:br>
              <a:rPr lang="pt-BR" sz="1500" b="1"/>
            </a:br>
            <a:endParaRPr sz="1500" b="1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Educação e Treinamento</a:t>
            </a:r>
            <a:br>
              <a:rPr lang="pt-BR" sz="1500" b="1"/>
            </a:br>
            <a:endParaRPr sz="1500" b="1"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500" y="2811700"/>
            <a:ext cx="3387099" cy="22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45344"/>
            <a:ext cx="3280449" cy="18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524950" y="2073675"/>
            <a:ext cx="45555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É uma tecnologia que cria um ambiente tridimensional simulado, permitindo que o usuário se sinta imerso e interaja com esse ambiente.</a:t>
            </a:r>
            <a:endParaRPr sz="150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11150" algn="just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 sz="1500"/>
              <a:t>Dispositivos como óculos de RV e fones de ouvido, permitem que o usuário interaja com o mundo em 360 graus.</a:t>
            </a:r>
            <a:endParaRPr sz="1500"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Virtual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600" y="1853850"/>
            <a:ext cx="3459748" cy="259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Virtual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524950" y="2073675"/>
            <a:ext cx="3549000" cy="26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500" b="1"/>
              <a:t>Imersão</a:t>
            </a:r>
            <a:r>
              <a:rPr lang="pt-BR" sz="1500"/>
              <a:t>: estar dentro do ambiente</a:t>
            </a:r>
            <a:br>
              <a:rPr lang="pt-BR" sz="1500"/>
            </a:b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Interatividade</a:t>
            </a:r>
            <a:r>
              <a:rPr lang="pt-BR" sz="1500"/>
              <a:t>: interagir com o ambiente</a:t>
            </a:r>
            <a:br>
              <a:rPr lang="pt-BR" sz="1500"/>
            </a:b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Simulação</a:t>
            </a:r>
            <a:r>
              <a:rPr lang="pt-BR" sz="1500"/>
              <a:t>: simular objetos, cenários e ações</a:t>
            </a:r>
            <a:br>
              <a:rPr lang="pt-BR" sz="1500"/>
            </a:b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Tridimensionalidade</a:t>
            </a:r>
            <a:r>
              <a:rPr lang="pt-BR" sz="1500"/>
              <a:t>: percepção de profundidade e espaço</a:t>
            </a:r>
            <a:endParaRPr sz="15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875" y="2152325"/>
            <a:ext cx="4478751" cy="25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Virtual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524950" y="2073675"/>
            <a:ext cx="3549000" cy="26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Jogos e Entretenimento</a:t>
            </a:r>
            <a:br>
              <a:rPr lang="pt-BR" sz="1500" b="1"/>
            </a:br>
            <a:endParaRPr sz="1500" b="1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Educação e Treinamento</a:t>
            </a:r>
            <a:br>
              <a:rPr lang="pt-BR" sz="1500" b="1"/>
            </a:br>
            <a:endParaRPr sz="1500" b="1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Saúde</a:t>
            </a:r>
            <a:br>
              <a:rPr lang="pt-BR" sz="1500" b="1"/>
            </a:br>
            <a:endParaRPr sz="1500" b="1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Arquitetura e Design</a:t>
            </a:r>
            <a:br>
              <a:rPr lang="pt-BR" sz="1500" b="1"/>
            </a:br>
            <a:endParaRPr sz="1500" b="1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Turismo Virtual</a:t>
            </a:r>
            <a:br>
              <a:rPr lang="pt-BR" sz="1500" b="1"/>
            </a:br>
            <a:endParaRPr sz="1500" b="1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Desenvolvimento e Prototipagem</a:t>
            </a:r>
            <a:endParaRPr sz="1500" b="1"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l="18227" b="4278"/>
          <a:stretch/>
        </p:blipFill>
        <p:spPr>
          <a:xfrm>
            <a:off x="4443550" y="697750"/>
            <a:ext cx="2812475" cy="230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4">
            <a:alphaModFix/>
          </a:blip>
          <a:srcRect l="-3159" r="3159"/>
          <a:stretch/>
        </p:blipFill>
        <p:spPr>
          <a:xfrm>
            <a:off x="5453100" y="3077425"/>
            <a:ext cx="3485925" cy="196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t="6917" b="11702"/>
          <a:stretch/>
        </p:blipFill>
        <p:spPr>
          <a:xfrm>
            <a:off x="1461526" y="1478575"/>
            <a:ext cx="6220951" cy="33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24950" y="2073675"/>
            <a:ext cx="4398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500"/>
              <a:t>A realidade aumentada é uma tecnologia que integra um elemento virtual dentro de um cenário real.</a:t>
            </a:r>
            <a:endParaRPr sz="15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650" y="2006250"/>
            <a:ext cx="3915950" cy="2611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524950" y="1974025"/>
            <a:ext cx="8016000" cy="29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500" b="1"/>
              <a:t>Câmeras e lentes</a:t>
            </a:r>
            <a:r>
              <a:rPr lang="pt-BR" sz="1500"/>
              <a:t>: fazem a captura de imagens do meio real para serem interagidos com os elementos virtuais.</a:t>
            </a:r>
            <a:br>
              <a:rPr lang="pt-BR" sz="1500"/>
            </a:b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Sensores</a:t>
            </a:r>
            <a:r>
              <a:rPr lang="pt-BR" sz="1500"/>
              <a:t>: fazem a leitura dos objetos permitindo que o dispositivo determine a sua localização e características</a:t>
            </a:r>
            <a:br>
              <a:rPr lang="pt-BR" sz="1500"/>
            </a:b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Computação</a:t>
            </a:r>
            <a:r>
              <a:rPr lang="pt-BR" sz="1500"/>
              <a:t>: realiza o processamento dos dados, permitindo que a realidade aumentada reconheça os objetos identificados pelas câmeras e sensores</a:t>
            </a:r>
            <a:br>
              <a:rPr lang="pt-BR" sz="1500"/>
            </a:b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Inteligência artificial</a:t>
            </a:r>
            <a:r>
              <a:rPr lang="pt-BR" sz="1500"/>
              <a:t>: realiza o processamento dos dados para realizar tarefas mais complexas dentro do aplicativo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477775" y="563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524950" y="1911125"/>
            <a:ext cx="34623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Jogos e Entretenimento</a:t>
            </a:r>
            <a:r>
              <a:rPr lang="pt-BR" sz="1500"/>
              <a:t>: exemplo PokemonGO</a:t>
            </a:r>
            <a:br>
              <a:rPr lang="pt-BR" sz="1500" b="1"/>
            </a:br>
            <a:endParaRPr sz="1500" b="1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Mobília</a:t>
            </a:r>
            <a:r>
              <a:rPr lang="pt-BR" sz="1500"/>
              <a:t>: ver como um móvel se encaixa no ambiente</a:t>
            </a:r>
            <a:br>
              <a:rPr lang="pt-BR" sz="1500" b="1"/>
            </a:br>
            <a:endParaRPr sz="1500" b="1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Moda</a:t>
            </a:r>
            <a:r>
              <a:rPr lang="pt-BR" sz="1500"/>
              <a:t>: ver como uma peça de roupa ficaria no corpo</a:t>
            </a:r>
            <a:br>
              <a:rPr lang="pt-BR" sz="1500" b="1"/>
            </a:br>
            <a:endParaRPr sz="1500" b="1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 b="1"/>
              <a:t>Arquitetura e Design</a:t>
            </a:r>
            <a:r>
              <a:rPr lang="pt-BR" sz="1500"/>
              <a:t>: ver uma planta em um modelo multi dimensional</a:t>
            </a:r>
            <a:endParaRPr sz="1500"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l="7019" t="9516" b="12352"/>
          <a:stretch/>
        </p:blipFill>
        <p:spPr>
          <a:xfrm>
            <a:off x="4945875" y="2784100"/>
            <a:ext cx="4106375" cy="22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l="18106" t="15196"/>
          <a:stretch/>
        </p:blipFill>
        <p:spPr>
          <a:xfrm>
            <a:off x="4093488" y="815325"/>
            <a:ext cx="3237412" cy="18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5">
            <a:alphaModFix/>
          </a:blip>
          <a:srcRect l="29969" r="16807" b="1477"/>
          <a:stretch/>
        </p:blipFill>
        <p:spPr>
          <a:xfrm>
            <a:off x="7425275" y="689900"/>
            <a:ext cx="1626974" cy="20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Office PowerPoint</Application>
  <PresentationFormat>Apresentação na tela (16:9)</PresentationFormat>
  <Paragraphs>89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Segoe UI</vt:lpstr>
      <vt:lpstr>Raleway</vt:lpstr>
      <vt:lpstr>Lato</vt:lpstr>
      <vt:lpstr>Arial</vt:lpstr>
      <vt:lpstr>Streamline</vt:lpstr>
      <vt:lpstr>Realidade Virtual /  Aumentada /  Diminuída /  Misturada /  Alternativa</vt:lpstr>
      <vt:lpstr>Realidade Virtual</vt:lpstr>
      <vt:lpstr>O que é?</vt:lpstr>
      <vt:lpstr>Realidade Virtual</vt:lpstr>
      <vt:lpstr>Realidade Virtual</vt:lpstr>
      <vt:lpstr>Realidade Aumentada</vt:lpstr>
      <vt:lpstr>Realidade Aumentada</vt:lpstr>
      <vt:lpstr>Realidade Aumentada</vt:lpstr>
      <vt:lpstr>Realidade Aumentada</vt:lpstr>
      <vt:lpstr>Realidade Diminuída</vt:lpstr>
      <vt:lpstr>O que é?</vt:lpstr>
      <vt:lpstr>Processo</vt:lpstr>
      <vt:lpstr>Aplicações</vt:lpstr>
      <vt:lpstr>Realidade Misturada</vt:lpstr>
      <vt:lpstr>O que é? (Classificação do nosso entendimento)</vt:lpstr>
      <vt:lpstr>O que é para a Microsoft</vt:lpstr>
      <vt:lpstr>Possíveis noções</vt:lpstr>
      <vt:lpstr>Realidade Alternativa</vt:lpstr>
      <vt:lpstr>Realidade Alternativa</vt:lpstr>
      <vt:lpstr>Realidade Alternativa</vt:lpstr>
      <vt:lpstr>Realidade Alternativa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Rafael Barbosa Kretzer</cp:lastModifiedBy>
  <cp:revision>1</cp:revision>
  <dcterms:modified xsi:type="dcterms:W3CDTF">2024-08-28T10:48:24Z</dcterms:modified>
</cp:coreProperties>
</file>